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4"/>
    <p:sldMasterId id="2147483710" r:id="rId5"/>
    <p:sldMasterId id="2147483747" r:id="rId6"/>
    <p:sldMasterId id="2147483761" r:id="rId7"/>
    <p:sldMasterId id="2147483775" r:id="rId8"/>
  </p:sldMasterIdLst>
  <p:notesMasterIdLst>
    <p:notesMasterId r:id="rId17"/>
  </p:notesMasterIdLst>
  <p:sldIdLst>
    <p:sldId id="283" r:id="rId9"/>
    <p:sldId id="284" r:id="rId10"/>
    <p:sldId id="296" r:id="rId11"/>
    <p:sldId id="295" r:id="rId12"/>
    <p:sldId id="297" r:id="rId13"/>
    <p:sldId id="300" r:id="rId14"/>
    <p:sldId id="298" r:id="rId15"/>
    <p:sldId id="299" r:id="rId1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A2B"/>
    <a:srgbClr val="1F401A"/>
    <a:srgbClr val="69050A"/>
    <a:srgbClr val="120D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01/12/2024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atakunnan hyvinvointialueen strategian 2023-2025 visualisointi.">
            <a:extLst>
              <a:ext uri="{FF2B5EF4-FFF2-40B4-BE49-F238E27FC236}">
                <a16:creationId xmlns:a16="http://schemas.microsoft.com/office/drawing/2014/main" id="{B8D71775-923F-8DF9-2EFA-1428CAB5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A976C6-874A-FCE4-F72D-BEF8280AEE7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C480285-81EA-01DD-E430-51DAFB6BB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2FE96595-F951-3F81-C31B-A29554ABA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12.1.2024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709529F-A4DD-9D5B-91A0-4EF36F63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3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Strategian kooste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92EDD5A-BDB1-44F9-B7CF-A4D76BB36A64}"/>
              </a:ext>
            </a:extLst>
          </p:cNvPr>
          <p:cNvCxnSpPr>
            <a:cxnSpLocks/>
          </p:cNvCxnSpPr>
          <p:nvPr userDrawn="1"/>
        </p:nvCxnSpPr>
        <p:spPr>
          <a:xfrm>
            <a:off x="3722879" y="1670368"/>
            <a:ext cx="1" cy="446912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39FC57E-4A8F-84DD-FD5E-08E846C81F41}"/>
              </a:ext>
            </a:extLst>
          </p:cNvPr>
          <p:cNvSpPr txBox="1">
            <a:spLocks/>
          </p:cNvSpPr>
          <p:nvPr userDrawn="1"/>
        </p:nvSpPr>
        <p:spPr>
          <a:xfrm>
            <a:off x="3870961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Palvelemme yhdenvertaisesti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Palvelumme ovat saatavilla yhdenvertaisesti, oikea-aikaisesti ja lähellä monin eri tavoin.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Vahvistamme ennaltaehkäiseviä  palveluja sekä monipuolisia lähipalveluja.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Tuotamme hyvinvointia, palveluita ja turvallisuutta kaikille asukkaille ja järjestämme palvelut tehokkaasti ja turvallisesti.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4EEFF24C-D9CF-5D87-BC96-3180534E8E36}"/>
              </a:ext>
            </a:extLst>
          </p:cNvPr>
          <p:cNvCxnSpPr>
            <a:cxnSpLocks/>
          </p:cNvCxnSpPr>
          <p:nvPr userDrawn="1"/>
        </p:nvCxnSpPr>
        <p:spPr>
          <a:xfrm>
            <a:off x="5842222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B9E2437-2E47-4424-2D0B-E0528FE0DD7C}"/>
              </a:ext>
            </a:extLst>
          </p:cNvPr>
          <p:cNvSpPr txBox="1">
            <a:spLocks/>
          </p:cNvSpPr>
          <p:nvPr userDrawn="1"/>
        </p:nvSpPr>
        <p:spPr>
          <a:xfrm>
            <a:off x="5918644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Kohtaamme </a:t>
            </a:r>
            <a:br>
              <a:rPr lang="fi-FI" sz="1200" b="1"/>
            </a:br>
            <a:r>
              <a:rPr lang="fi-FI" sz="1200" b="1"/>
              <a:t>inhimillisesti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Järjestämme laadukkaat ja vaikuttavat palvelut, joissa asiakas on keskiössä.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Tuemme omaehtoista terveyden ja hyvinvoinnin parantamista sekä oman hoidon osallisuutta.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Järjestämme ja kehitämme palveluja tasapuolisesti erilaiset asiakasryhmät huomioiden yhteistyössä eri kuntien, yritysten ja järjestöjen kanssa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46C2C8C-CA1F-0DE3-5B63-889E4470E167}"/>
              </a:ext>
            </a:extLst>
          </p:cNvPr>
          <p:cNvCxnSpPr>
            <a:cxnSpLocks/>
          </p:cNvCxnSpPr>
          <p:nvPr userDrawn="1"/>
        </p:nvCxnSpPr>
        <p:spPr>
          <a:xfrm>
            <a:off x="7889905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F1B9EFF-4B6F-DAEF-AE24-D86860258E2E}"/>
              </a:ext>
            </a:extLst>
          </p:cNvPr>
          <p:cNvSpPr txBox="1">
            <a:spLocks/>
          </p:cNvSpPr>
          <p:nvPr userDrawn="1"/>
        </p:nvSpPr>
        <p:spPr>
          <a:xfrm>
            <a:off x="7966327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Toimimme ammatillisesti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Tuotamme palveluita ammatillisesti, turvallisesti ja laadukkaasti.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Johtaminen tukee ja edesauttaa henkilöstön työhyvinvointia ja osaamisen kehittämistä sekä turvaa ammattitaitoisen työvoiman saantia.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Henkilöstö osallistuu ja kehittää vaikuttavaa toimintaa.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6EFC15DE-6481-4C4E-D7C4-2C65E02F7083}"/>
              </a:ext>
            </a:extLst>
          </p:cNvPr>
          <p:cNvCxnSpPr>
            <a:cxnSpLocks/>
          </p:cNvCxnSpPr>
          <p:nvPr userDrawn="1"/>
        </p:nvCxnSpPr>
        <p:spPr>
          <a:xfrm>
            <a:off x="9937588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9F4E23C-53E4-BA3A-AD5E-DC756A609984}"/>
              </a:ext>
            </a:extLst>
          </p:cNvPr>
          <p:cNvSpPr txBox="1">
            <a:spLocks/>
          </p:cNvSpPr>
          <p:nvPr userDrawn="1"/>
        </p:nvSpPr>
        <p:spPr>
          <a:xfrm>
            <a:off x="10014008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Uudistamme vastuullisesti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Uudistamme johtamis- ja toimintamalleja ja luomme yhteen sovitetun palvelujärjestelmän.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Palvelumme ovat taloudellisia sekä laadukkaita ja huolehdimme, että kustannuskehitys vastaa rahoitusta.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Tieto, tutkimus ja käytännön kokeilut ohjaavat kohti vaikuttavia toimintamalleja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3C14837A-69FC-7F29-99F6-364C5881CB82}"/>
              </a:ext>
            </a:extLst>
          </p:cNvPr>
          <p:cNvSpPr txBox="1"/>
          <p:nvPr userDrawn="1"/>
        </p:nvSpPr>
        <p:spPr>
          <a:xfrm>
            <a:off x="838199" y="1863091"/>
            <a:ext cx="2650555" cy="371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>
                <a:solidFill>
                  <a:schemeClr val="accent2"/>
                </a:solidFill>
              </a:rPr>
              <a:t>Satavarmaa hyvinvointia, terveyttä ja turvallisuutta, lähellä ihmistä</a:t>
            </a:r>
          </a:p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/>
              <a:t>Arvot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Palvelemme yhdenvertaisesti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Kohtaamme inhimillisesti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Toimimme ammatillisesti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Uudistamme vastuullisesti</a:t>
            </a:r>
          </a:p>
        </p:txBody>
      </p:sp>
    </p:spTree>
    <p:extLst>
      <p:ext uri="{BB962C8B-B14F-4D97-AF65-F5344CB8AC3E}">
        <p14:creationId xmlns:p14="http://schemas.microsoft.com/office/powerpoint/2010/main" val="225067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9BEE9A7-56F5-5DF8-E71C-6B0B91D5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E1BBD7-FA6C-0848-7F4C-4C8F4323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7212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A302397-58ED-1364-D421-C7135A79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F97BD2A-7135-FD23-FC19-242178072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19E68A-2060-C305-38D1-E4A73FC5511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1C7CF9D0-64CF-CC28-33E9-F2428D590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6C27F48-9D96-146A-5491-D5790F00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12.1.2024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D1B71AA-65FE-99A2-0EFF-73C237549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235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12.1.2024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50A060CF-DF33-AC0C-33B1-F30A4649D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F21F47DD-95A9-1E23-B4A3-80D1C1CEB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3E05B6-78E4-913B-548B-CA0B55ED232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73D612E-E114-D1D6-FA8F-447AF5795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82F3D606-6BD1-9F24-92C6-5CA0856E8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2D6748-15F4-EE8F-41DC-8F649308493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69263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80CB64C7-25C3-F8B6-5A90-2A86FB953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8868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BAE8FB82-D031-6412-BC2B-7D97C0425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12.1.2024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C6619379-20B8-DCAB-9378-356C9E263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12.1.2024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B61E730-BFAB-C215-E432-22650DE27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12.1.2024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2C6A5238-F4EE-8F53-8DD1-084310721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2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73A3757-82B9-3802-B29E-68E4BA1FF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52C9C5-09A7-BD8D-A630-B56A58A382C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BBD43A0-30D8-30CB-1D5A-961473FA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5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DEEFA8DC-69E0-D691-87BC-A95667FDC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99327-248A-361C-C965-EA747F12EA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6905E17B-87C3-2EBC-0BD3-E882F634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1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0D7CD2C-26CB-24B2-5E0F-92A41DB7C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12.1.2024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C2C0F91-7564-E998-FFE3-9634C8E6A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94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636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12.1.2024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66996F9-1DCE-2B87-F491-556A14C6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12.1.2024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5E7C49B8-B056-4CD8-DA7B-972E9DBFD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12.1.2024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12.1.2024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32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4" r:id="rId2"/>
    <p:sldLayoutId id="2147483713" r:id="rId3"/>
    <p:sldLayoutId id="2147483714" r:id="rId4"/>
    <p:sldLayoutId id="2147483746" r:id="rId5"/>
    <p:sldLayoutId id="2147483715" r:id="rId6"/>
    <p:sldLayoutId id="2147483718" r:id="rId7"/>
    <p:sldLayoutId id="2147483789" r:id="rId8"/>
    <p:sldLayoutId id="214748371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12.1.2024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90" r:id="rId10"/>
    <p:sldLayoutId id="2147483757" r:id="rId11"/>
    <p:sldLayoutId id="2147483758" r:id="rId12"/>
    <p:sldLayoutId id="2147483794" r:id="rId13"/>
    <p:sldLayoutId id="2147483759" r:id="rId14"/>
    <p:sldLayoutId id="214748376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12.1.2024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91" r:id="rId10"/>
    <p:sldLayoutId id="2147483771" r:id="rId11"/>
    <p:sldLayoutId id="2147483772" r:id="rId12"/>
    <p:sldLayoutId id="2147483795" r:id="rId13"/>
    <p:sldLayoutId id="2147483773" r:id="rId14"/>
    <p:sldLayoutId id="214748377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12.1.2024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2" r:id="rId10"/>
    <p:sldLayoutId id="2147483785" r:id="rId11"/>
    <p:sldLayoutId id="2147483786" r:id="rId12"/>
    <p:sldLayoutId id="2147483796" r:id="rId13"/>
    <p:sldLayoutId id="2147483787" r:id="rId14"/>
    <p:sldLayoutId id="2147483788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D8BF814-A766-2CCA-BE12-09A0E879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12.1.2024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5A3BA09-658F-84E6-88A1-A167E5C78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0">
                <a:cs typeface="Calibri" panose="020F0502020204030204" pitchFamily="34" charset="0"/>
              </a:rPr>
              <a:t>Talouskatsaus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DDA65A56-5E98-52E1-8647-465189C48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304" y="4158539"/>
            <a:ext cx="8633792" cy="920838"/>
          </a:xfrm>
        </p:spPr>
        <p:txBody>
          <a:bodyPr/>
          <a:lstStyle/>
          <a:p>
            <a:r>
              <a:rPr lang="fi-FI" dirty="0">
                <a:latin typeface="+mj-lt"/>
                <a:cs typeface="Calibri" panose="020F0502020204030204" pitchFamily="34" charset="0"/>
              </a:rPr>
              <a:t>Aikuisten </a:t>
            </a:r>
            <a:r>
              <a:rPr lang="fi-FI">
                <a:latin typeface="+mj-lt"/>
                <a:cs typeface="Calibri" panose="020F0502020204030204" pitchFamily="34" charset="0"/>
              </a:rPr>
              <a:t>palvelujen lautakunta 24.1.2024</a:t>
            </a:r>
          </a:p>
          <a:p>
            <a:endParaRPr lang="fi-FI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85F5F2-E386-BABC-EE76-BEABD36D0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846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2</a:t>
            </a:fld>
            <a:endParaRPr lang="en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3CDA2B7-498B-E216-4D8D-9D4142757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260" y="436563"/>
            <a:ext cx="5819775" cy="571500"/>
          </a:xfrm>
          <a:prstGeom prst="rect">
            <a:avLst/>
          </a:prstGeom>
        </p:spPr>
      </p:pic>
      <p:sp>
        <p:nvSpPr>
          <p:cNvPr id="8" name="Sisällön paikkamerkki 1"/>
          <p:cNvSpPr txBox="1">
            <a:spLocks/>
          </p:cNvSpPr>
          <p:nvPr/>
        </p:nvSpPr>
        <p:spPr>
          <a:xfrm>
            <a:off x="5924432" y="621494"/>
            <a:ext cx="6118907" cy="54839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cs typeface="Calibri"/>
              </a:rPr>
              <a:t>Tähän lyhyesti olennaiset poikkeamat toimintatuotoissa ja –kuluissa toimialueella ja vastuualueilla</a:t>
            </a:r>
          </a:p>
          <a:p>
            <a:endParaRPr lang="fi-FI" sz="14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Myyntituotot ylibudjetoitu ja/tai laskutus jäljessä.  Jää alle budjetoidun .Maksutuotot yli talousarvion.</a:t>
            </a:r>
            <a:endParaRPr lang="en-US" sz="1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Kuntouttavan työtoiminnan korvaukset ylibudjetoitu (0,6 </a:t>
            </a:r>
            <a:r>
              <a:rPr lang="fi-FI" sz="1000" err="1">
                <a:cs typeface="Arial"/>
              </a:rPr>
              <a:t>milj</a:t>
            </a:r>
            <a:r>
              <a:rPr lang="fi-FI" sz="1000" dirty="0">
                <a:cs typeface="Arial"/>
              </a:rPr>
              <a:t> v 1,2 </a:t>
            </a:r>
            <a:r>
              <a:rPr lang="fi-FI" sz="1000" err="1">
                <a:cs typeface="Arial"/>
              </a:rPr>
              <a:t>milj</a:t>
            </a:r>
            <a:r>
              <a:rPr lang="fi-FI" sz="1000" dirty="0">
                <a:cs typeface="Arial"/>
              </a:rPr>
              <a:t>), myös osin hakematta</a:t>
            </a:r>
            <a:endParaRPr lang="en-US" sz="1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Vuokratuotot ei kohdistu toimialueelle, vaan teknisiin. Vakuutuskorvauksiin budjetoitu, ei toteutunut.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0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Vammaispalveluiden asumisen ja päiväaikaisen toiminnan henkilöstökulut ylittymässä n. 7,8 </a:t>
            </a:r>
            <a:r>
              <a:rPr lang="fi-FI" sz="1000" dirty="0" err="1">
                <a:cs typeface="Arial"/>
              </a:rPr>
              <a:t>milj</a:t>
            </a:r>
            <a:r>
              <a:rPr lang="fi-FI" sz="1000" dirty="0">
                <a:cs typeface="Arial"/>
              </a:rPr>
              <a:t>;  puutteet </a:t>
            </a:r>
            <a:r>
              <a:rPr lang="fi-FI" sz="1000" dirty="0" err="1">
                <a:cs typeface="Arial"/>
              </a:rPr>
              <a:t>ta</a:t>
            </a:r>
            <a:r>
              <a:rPr lang="fi-FI" sz="1000" dirty="0">
                <a:cs typeface="Arial"/>
              </a:rPr>
              <a:t>-valmistelussa. Terveyspalveluissa henkilöstökuluissa 6 </a:t>
            </a:r>
            <a:r>
              <a:rPr lang="fi-FI" sz="1000" dirty="0" err="1">
                <a:cs typeface="Arial"/>
              </a:rPr>
              <a:t>milj</a:t>
            </a:r>
            <a:r>
              <a:rPr lang="fi-FI" sz="1000" dirty="0">
                <a:cs typeface="Arial"/>
              </a:rPr>
              <a:t> alle budjetin tyhjistä vakansseista, mutta näkyy lisääntyneenä ostopalveluna eli henkilöstökulut kokonaisuutena ylittymässä. </a:t>
            </a:r>
            <a:endParaRPr lang="fi-FI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Palvelujen ostojen ylitystä usealla palvelualueella mm. asumispalvelut, työvoiman vuokraus. </a:t>
            </a:r>
            <a:endParaRPr lang="en-US" sz="1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Aineet ja tarvikkeet alle budjetoidun, mutta sisäisten erien ajantasaisuus auki</a:t>
            </a:r>
            <a:endParaRPr lang="en-US" sz="1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Vammaisten sosiaalityön ja vaativan tuen avustukset ylittymässä  mm kuljetuspalvelut ja  henkilökohtainen apu, ylitysennuste 1,3 milj.</a:t>
            </a:r>
            <a:endParaRPr lang="en-US" sz="1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Muut toimintakulut, ennuste alle talousarvion</a:t>
            </a:r>
            <a:endParaRPr lang="fi-FI" sz="1000"/>
          </a:p>
          <a:p>
            <a:r>
              <a:rPr lang="fi-FI" sz="1400" dirty="0">
                <a:cs typeface="Calibri"/>
              </a:rPr>
              <a:t>Tähän lyhyesti toimenpiteet talousarvion tuloksen saavuttamiseksi toimialueella ja vastuualueilla</a:t>
            </a:r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000" dirty="0">
                <a:cs typeface="Arial"/>
              </a:rPr>
              <a:t>Lääkärirekrytoinnin tehostaminen ja ostopalvelujen vähentäminen terveyspalveluissa. Toiminnalliset muutokset mm. </a:t>
            </a:r>
            <a:r>
              <a:rPr lang="fi-FI" sz="1000" dirty="0" err="1">
                <a:cs typeface="Arial"/>
              </a:rPr>
              <a:t>Posan</a:t>
            </a:r>
            <a:r>
              <a:rPr lang="fi-FI" sz="1000" dirty="0">
                <a:cs typeface="Arial"/>
              </a:rPr>
              <a:t> </a:t>
            </a:r>
            <a:r>
              <a:rPr lang="fi-FI" sz="1000" dirty="0" err="1">
                <a:cs typeface="Arial"/>
              </a:rPr>
              <a:t>kivo</a:t>
            </a:r>
            <a:r>
              <a:rPr lang="fi-FI" sz="1000" dirty="0">
                <a:cs typeface="Arial"/>
              </a:rPr>
              <a:t> ja Rauman yöpäivystys lakkautukset/supistukset, vammaispalveluissa kalliimmasta ostopalvelusta siirrytty osin omaan tuotantoon, esihenkilörakenteen tarkastelu  ja muut vakanssimuutokset</a:t>
            </a:r>
            <a:endParaRPr lang="en-US" sz="10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Kuntouttavan työtoiminnan korvausten haun tehostaminen ja laskutuksen ajantasaistaminen</a:t>
            </a:r>
            <a:endParaRPr lang="en-US" sz="10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000" dirty="0">
                <a:cs typeface="Arial"/>
              </a:rPr>
              <a:t>Kotiin annettavien palvelujen ja kevyempien asumispalvelujen aktiivinen lisääminen. Henkilökohtaisen avun ja kotihoidon tuntien arvioinnin lisääminen. </a:t>
            </a:r>
            <a:r>
              <a:rPr lang="fi-FI" sz="1000" dirty="0" err="1">
                <a:cs typeface="Arial"/>
              </a:rPr>
              <a:t>Miepä</a:t>
            </a:r>
            <a:r>
              <a:rPr lang="fi-FI" sz="1000" dirty="0">
                <a:cs typeface="Arial"/>
              </a:rPr>
              <a:t>-asumistarveanalyysi ja kuljetuspalvelukoordinaatioselvitys aloitettu..</a:t>
            </a:r>
            <a:endParaRPr lang="fi-FI" dirty="0"/>
          </a:p>
          <a:p>
            <a:pPr marL="0" indent="0">
              <a:buNone/>
            </a:pPr>
            <a:r>
              <a:rPr lang="fi-FI" sz="1400" dirty="0">
                <a:cs typeface="Calibri"/>
              </a:rPr>
              <a:t>Tilikauden tulosennuste suhteessa talousarvioon toimialuetasolla (teksti)</a:t>
            </a:r>
            <a:endParaRPr lang="fi-FI" sz="1400" dirty="0">
              <a:cs typeface="Calibri" panose="020F0502020204030204" pitchFamily="34" charset="0"/>
            </a:endParaRPr>
          </a:p>
          <a:p>
            <a:r>
              <a:rPr lang="fi-FI" sz="1000" dirty="0">
                <a:cs typeface="Arial"/>
              </a:rPr>
              <a:t>Vuoden 2023 ylitysennuste n 16, 9 </a:t>
            </a:r>
            <a:r>
              <a:rPr lang="fi-FI" sz="1000" err="1">
                <a:cs typeface="Arial"/>
              </a:rPr>
              <a:t>miljoonnaa</a:t>
            </a:r>
            <a:endParaRPr lang="fi-FI" sz="1400" err="1">
              <a:cs typeface="Calibri" panose="020F050202020403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90451" y="91269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>
                <a:latin typeface="+mj-lt"/>
                <a:cs typeface="Calibri" panose="020F0502020204030204" pitchFamily="34" charset="0"/>
              </a:rPr>
              <a:t>Aikuisten palvelujen toimialue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8B6AD51-4945-5DCF-23FF-2F93528FC8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6257" y="1725731"/>
            <a:ext cx="5254217" cy="40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3</a:t>
            </a:fld>
            <a:endParaRPr lang="en-FI"/>
          </a:p>
        </p:txBody>
      </p:sp>
      <p:sp>
        <p:nvSpPr>
          <p:cNvPr id="10" name="Tekstiruutu 9"/>
          <p:cNvSpPr txBox="1"/>
          <p:nvPr/>
        </p:nvSpPr>
        <p:spPr>
          <a:xfrm>
            <a:off x="490451" y="91269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>
                <a:latin typeface="+mj-lt"/>
                <a:cs typeface="Calibri" panose="020F0502020204030204" pitchFamily="34" charset="0"/>
              </a:rPr>
              <a:t>Sosiaalityön palveluiden vastuualue</a:t>
            </a:r>
          </a:p>
        </p:txBody>
      </p:sp>
      <p:sp>
        <p:nvSpPr>
          <p:cNvPr id="11" name="Sisällön paikkamerkki 1"/>
          <p:cNvSpPr txBox="1">
            <a:spLocks/>
          </p:cNvSpPr>
          <p:nvPr/>
        </p:nvSpPr>
        <p:spPr>
          <a:xfrm>
            <a:off x="6331527" y="1769713"/>
            <a:ext cx="5346470" cy="43983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>
                <a:cs typeface="Arial"/>
              </a:rPr>
              <a:t>Olennaiset poikkeamat toimintatuotoissa ja –kuluissa vastuualueella</a:t>
            </a:r>
          </a:p>
          <a:p>
            <a:pPr lvl="1"/>
            <a:r>
              <a:rPr lang="fi-FI" sz="1100">
                <a:cs typeface="Arial"/>
              </a:rPr>
              <a:t>Kuntouttavan työtoiminnan ja pakolaistyön korvausten hakua tehostettava. Korvaukset jäävät arvioitua pienemmiksi pakolaistyön osalta. Maksatuksia jää ensi vuoden puolelle.</a:t>
            </a:r>
            <a:endParaRPr lang="en-US" sz="1100">
              <a:cs typeface="Arial"/>
            </a:endParaRPr>
          </a:p>
          <a:p>
            <a:pPr lvl="1"/>
            <a:r>
              <a:rPr lang="fi-FI" sz="1100">
                <a:cs typeface="Arial"/>
              </a:rPr>
              <a:t> SHL ilmoitusten osalta epätasaisuutta, kulut palvelujen tuottamisessa saattavat nousta vielä vuoden loppuun.</a:t>
            </a:r>
            <a:endParaRPr lang="en-US" sz="1100">
              <a:cs typeface="Arial"/>
            </a:endParaRPr>
          </a:p>
          <a:p>
            <a:pPr marL="457200" lvl="1" indent="0">
              <a:buNone/>
            </a:pPr>
            <a:endParaRPr lang="fi-FI" sz="1100">
              <a:cs typeface="Arial"/>
            </a:endParaRPr>
          </a:p>
          <a:p>
            <a:r>
              <a:rPr lang="fi-FI" sz="1400">
                <a:cs typeface="Arial"/>
              </a:rPr>
              <a:t>Toimenpiteet talousarvion tuloksen saavuttamiseksi vastuualueella</a:t>
            </a:r>
            <a:endParaRPr lang="en-US" sz="1400">
              <a:cs typeface="Arial"/>
            </a:endParaRPr>
          </a:p>
          <a:p>
            <a:pPr lvl="1"/>
            <a:r>
              <a:rPr lang="fi-FI" sz="1100">
                <a:cs typeface="Arial"/>
              </a:rPr>
              <a:t>Henkilöstömenoissa ylitys. Tarve henkilöstörakenteen muutokselle. Käynnissä samaan aikaan toiminnallinen muutos kahden yksikön osalta, joka vaikuttaa töiden jakoon ja tiimityön vahvistamiseen.</a:t>
            </a:r>
            <a:endParaRPr lang="en-US" sz="1100">
              <a:cs typeface="Arial"/>
            </a:endParaRPr>
          </a:p>
          <a:p>
            <a:pPr marL="457200" lvl="1" indent="0">
              <a:buNone/>
            </a:pPr>
            <a:endParaRPr lang="fi-FI" sz="1100">
              <a:cs typeface="Arial"/>
            </a:endParaRPr>
          </a:p>
          <a:p>
            <a:pPr lvl="1"/>
            <a:endParaRPr lang="fi-FI" sz="1400">
              <a:cs typeface="Arial"/>
            </a:endParaRPr>
          </a:p>
          <a:p>
            <a:pPr lvl="1"/>
            <a:r>
              <a:rPr lang="fi-FI" sz="1400">
                <a:cs typeface="Arial"/>
              </a:rPr>
              <a:t>Vastuualue tulee pysymään asetetussa raamissa.</a:t>
            </a:r>
            <a:endParaRPr lang="en-US" sz="1400">
              <a:cs typeface="Arial"/>
            </a:endParaRPr>
          </a:p>
          <a:p>
            <a:endParaRPr lang="fi-FI" sz="1400">
              <a:cs typeface="Calibri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384003-7881-86EA-8404-014D843BD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3563" y="1555750"/>
            <a:ext cx="5218112" cy="397668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BD62F-1391-B71E-4F09-2A34114D6C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260" y="436563"/>
            <a:ext cx="5819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4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159DF4-BC5E-7F36-542D-30ACFB419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0388" y="2292350"/>
            <a:ext cx="5307012" cy="258921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90451" y="912694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>
                <a:latin typeface="+mj-lt"/>
                <a:cs typeface="Calibri" panose="020F0502020204030204" pitchFamily="34" charset="0"/>
              </a:rPr>
              <a:t>Aikuisten palvelujen yhteiset palvelut vastuualue</a:t>
            </a:r>
          </a:p>
        </p:txBody>
      </p:sp>
      <p:sp>
        <p:nvSpPr>
          <p:cNvPr id="10" name="Sisällön paikkamerkki 1"/>
          <p:cNvSpPr txBox="1">
            <a:spLocks/>
          </p:cNvSpPr>
          <p:nvPr/>
        </p:nvSpPr>
        <p:spPr>
          <a:xfrm>
            <a:off x="6331527" y="1769713"/>
            <a:ext cx="5346470" cy="4398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>
                <a:cs typeface="Calibri" panose="020F0502020204030204" pitchFamily="34" charset="0"/>
              </a:rPr>
              <a:t>Tähän lyhyesti olennaiset poikkeamat toimintatuotoissa ja –kuluissa toimialueella ja vastuualueilla</a:t>
            </a: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r>
              <a:rPr lang="fi-FI" sz="1400">
                <a:cs typeface="Calibri" panose="020F0502020204030204" pitchFamily="34" charset="0"/>
              </a:rPr>
              <a:t>Tähän lyhyesti toimenpiteet talousarvion tuloksen saavuttamiseksi toimialueella ja vastuualueilla</a:t>
            </a: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D1D4B34-09F1-38A2-1A6A-41B97937ED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260" y="436563"/>
            <a:ext cx="5819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5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2EC4199-E79A-FEC2-280A-89F774A5C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7213" y="1531938"/>
            <a:ext cx="5264150" cy="401320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90451" y="912694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>
                <a:latin typeface="+mj-lt"/>
                <a:cs typeface="Calibri" panose="020F0502020204030204" pitchFamily="34" charset="0"/>
              </a:rPr>
              <a:t>Mielenterveys- ja päihdepalveluiden vastuualue</a:t>
            </a:r>
          </a:p>
        </p:txBody>
      </p:sp>
      <p:sp>
        <p:nvSpPr>
          <p:cNvPr id="10" name="Sisällön paikkamerkki 1"/>
          <p:cNvSpPr txBox="1">
            <a:spLocks/>
          </p:cNvSpPr>
          <p:nvPr/>
        </p:nvSpPr>
        <p:spPr>
          <a:xfrm>
            <a:off x="6331527" y="1769713"/>
            <a:ext cx="5346470" cy="43983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cs typeface="Calibri"/>
              </a:rPr>
              <a:t>Olennaiset poikkeamat toimintatuotoissa ja –kuluissa toimialueella ja vastuualueilla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200" dirty="0">
                <a:cs typeface="Calibri"/>
              </a:rPr>
              <a:t>Tuloja 83% kun korjattu 'Muut toimintatuotot'. TA ei tule toteutumaan.</a:t>
            </a:r>
            <a:endParaRPr lang="fi-FI" sz="1200">
              <a:cs typeface="Calibri" panose="020F050202020403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200" dirty="0">
                <a:cs typeface="Calibri"/>
              </a:rPr>
              <a:t>Menojen ylitys johtuu pääosin asumispalvelujen ostojen alibudjetoinnista.</a:t>
            </a:r>
            <a:endParaRPr lang="fi-FI" sz="1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r>
              <a:rPr lang="fi-FI" sz="1400" dirty="0">
                <a:cs typeface="Calibri"/>
              </a:rPr>
              <a:t>Tähän lyhyesti toimenpiteet talousarvion tuloksen saavuttamiseksi toimialueella ja vastuualueilla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200" dirty="0">
                <a:cs typeface="Calibri"/>
              </a:rPr>
              <a:t>Asian eteen ei ole enää tänä vuonna mitään tehtävissä. Asumispalveluissa on muutosta hieman tapahtunut, sillä syyskuun lopussa oli 169 asiakasta ympärivuorokautisissa ostoasumispalveluissa, nyt heitä on siellä 153.</a:t>
            </a:r>
            <a:endParaRPr lang="fi-FI" sz="1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FBB85B9-208E-A1B5-CE67-138E50DB9C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260" y="436563"/>
            <a:ext cx="5819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8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6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9738B90-E290-AFE5-CA86-107F2C4259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3563" y="1581150"/>
            <a:ext cx="5265737" cy="4017963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90451" y="912694"/>
            <a:ext cx="514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latin typeface="+mj-lt"/>
                <a:cs typeface="Calibri" panose="020F0502020204030204" pitchFamily="34" charset="0"/>
              </a:rPr>
              <a:t>Vammaispalveluiden sosiaalityön ja vaativan tuen palveluiden vastuualue</a:t>
            </a:r>
          </a:p>
        </p:txBody>
      </p:sp>
      <p:sp>
        <p:nvSpPr>
          <p:cNvPr id="10" name="Sisällön paikkamerkki 1"/>
          <p:cNvSpPr txBox="1">
            <a:spLocks/>
          </p:cNvSpPr>
          <p:nvPr/>
        </p:nvSpPr>
        <p:spPr>
          <a:xfrm>
            <a:off x="6331527" y="1769713"/>
            <a:ext cx="5346470" cy="43983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4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fi-FI" sz="1400" dirty="0">
                <a:cs typeface="Arial"/>
              </a:rPr>
              <a:t>Olennaiset poikkeamat toimintatuotoissa ja –kuluissa toimialueella ja vastuualueilla</a:t>
            </a:r>
            <a:endParaRPr lang="en-US" sz="1400" dirty="0"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fi-FI" sz="1200" dirty="0">
                <a:cs typeface="Arial"/>
              </a:rPr>
              <a:t>Myyntituotot: Laitospalvelut ei budjetoitu tänne -22 valmisteluvaiheessa.</a:t>
            </a:r>
            <a:endParaRPr lang="en-US" sz="1200" dirty="0"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fi-FI" sz="1200" dirty="0">
                <a:cs typeface="Arial"/>
              </a:rPr>
              <a:t>Maksutuotot: Liikkumista tukevien palveluiden omavastuulaskutus. Ei osattu arvioida, koska siirtyi kuntien tehtäväksi 1.7.2021 alkaen. </a:t>
            </a:r>
            <a:endParaRPr lang="en-US" sz="1200" dirty="0"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fi-FI" sz="1200" dirty="0">
                <a:cs typeface="Arial"/>
              </a:rPr>
              <a:t>Koronavuoden –21 tilinpäätöksen perusteella tehty vuoden –23 budjetti. Vuonna –21 palveluiden käyttö vähäisempää, esimerkiksi henkilökohtainen apu, kuljetuspalvelu. Sama trendi näkyy myöhemmin, esimerkiksi  matkoja </a:t>
            </a:r>
            <a:r>
              <a:rPr lang="fi-FI" sz="1200" dirty="0" err="1">
                <a:cs typeface="Arial"/>
              </a:rPr>
              <a:t>Kessoten</a:t>
            </a:r>
            <a:r>
              <a:rPr lang="fi-FI" sz="1200" dirty="0">
                <a:cs typeface="Arial"/>
              </a:rPr>
              <a:t> alueella helmikuussa –22 yht. 2824 ja samalla alueella Kokemäellä, Nakkilassa, Harjavallassa ja Eurajoella helmikuussa –23 yht. 4035. </a:t>
            </a:r>
            <a:endParaRPr lang="en-US" sz="1200" dirty="0">
              <a:cs typeface="Arial"/>
            </a:endParaRPr>
          </a:p>
          <a:p>
            <a:pPr>
              <a:buFont typeface="Arial"/>
              <a:buChar char="•"/>
            </a:pPr>
            <a:r>
              <a:rPr lang="fi-FI" sz="1400" dirty="0">
                <a:cs typeface="Arial"/>
              </a:rPr>
              <a:t>Toimenpiteet talousarvion tuloksen saavuttamiseksi toimialueella ja vastuualueilla</a:t>
            </a:r>
          </a:p>
          <a:p>
            <a:pPr marL="971550" lvl="1" indent="-285750">
              <a:buFont typeface="Arial"/>
              <a:buChar char="•"/>
            </a:pPr>
            <a:r>
              <a:rPr lang="fi-FI" sz="1200" dirty="0">
                <a:cs typeface="Arial"/>
              </a:rPr>
              <a:t>Kotihoidossa ja henkilökohtaisessa avussa mahdollisuus syksystä -23 alkaen tarkempaan ja täsmällisempään myönnettävien tuntimäärien arviointiin. </a:t>
            </a:r>
            <a:endParaRPr lang="en-US" sz="1200" dirty="0">
              <a:cs typeface="Arial"/>
            </a:endParaRPr>
          </a:p>
          <a:p>
            <a:pPr marL="971550" lvl="1" indent="-285750">
              <a:buFont typeface="Arial"/>
              <a:buChar char="•"/>
            </a:pPr>
            <a:r>
              <a:rPr lang="fi-FI" sz="1200" dirty="0">
                <a:cs typeface="Arial"/>
              </a:rPr>
              <a:t>Muut toimintatuotot –tililaji on selvityksessä. Sisältää mm. Vakuutuskorvauksia. </a:t>
            </a:r>
            <a:endParaRPr lang="fi-FI" dirty="0"/>
          </a:p>
          <a:p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0F1C475-5DDB-B39A-3063-C4E4FC229C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260" y="436563"/>
            <a:ext cx="5819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7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E513603-E9FB-9872-DFF2-AD58839B0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5625" y="1620838"/>
            <a:ext cx="5270500" cy="3976687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90451" y="912694"/>
            <a:ext cx="514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latin typeface="+mj-lt"/>
                <a:cs typeface="Calibri" panose="020F0502020204030204" pitchFamily="34" charset="0"/>
              </a:rPr>
              <a:t>Vammaispalveluiden asumisen ja päiväaikaisen toiminnan palveluiden vastuualue</a:t>
            </a:r>
          </a:p>
        </p:txBody>
      </p:sp>
      <p:sp>
        <p:nvSpPr>
          <p:cNvPr id="12" name="Sisällön paikkamerkki 1"/>
          <p:cNvSpPr txBox="1">
            <a:spLocks/>
          </p:cNvSpPr>
          <p:nvPr/>
        </p:nvSpPr>
        <p:spPr>
          <a:xfrm>
            <a:off x="6331527" y="1769713"/>
            <a:ext cx="5346470" cy="43983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cs typeface="Calibri"/>
              </a:rPr>
              <a:t>Tähän lyhyesti olennaiset poikkeamat toimintatuotoissa ja –kuluissa toimialueella ja vastuualueilla.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200" dirty="0">
                <a:cs typeface="Calibri"/>
              </a:rPr>
              <a:t>Kustannukset ylittyvät hintojen nousun vuoksi. Asumisessa hinnat nousseet kaksi kertaa vuoden aikana. Alkuvuodesta korotukset ja 1.6 kilpailutus. Muiden </a:t>
            </a:r>
            <a:r>
              <a:rPr lang="fi-FI" sz="1200" err="1">
                <a:cs typeface="Calibri"/>
              </a:rPr>
              <a:t>hvalta</a:t>
            </a:r>
            <a:r>
              <a:rPr lang="fi-FI" sz="1200" dirty="0">
                <a:cs typeface="Calibri"/>
              </a:rPr>
              <a:t> tulevien asiakkaiden hinnoittelu on myös ollut liian alhaista. Kustannuspaikoille ei ole siirtynyt rahaa lainkaan (Porkka) Hälytysraha nousi 50e:sta 150e. Palkat nousseet myös. Ylimääräisiä työntekijöitä ollut listoillamme pitkään, joten toivottavasti nyt kustannukset menevät niiltä vastuualueilta kun kuuluu (esihenkilöt muuttaneet työsopimuksiin oikeat kustannuspaikat). </a:t>
            </a:r>
            <a:endParaRPr lang="fi-FI" sz="1200">
              <a:cs typeface="Calibri" panose="020F0502020204030204" pitchFamily="34" charset="0"/>
            </a:endParaRPr>
          </a:p>
          <a:p>
            <a:r>
              <a:rPr lang="fi-FI" sz="1400" dirty="0">
                <a:cs typeface="Calibri"/>
              </a:rPr>
              <a:t>Tähän lyhyesti toimenpiteet talousarvion tuloksen saavuttamiseksi toimialueella ja vastuualueilla</a:t>
            </a:r>
            <a:endParaRPr lang="fi-FI" sz="1400" dirty="0">
              <a:cs typeface="Calibri" panose="020F050202020403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200" dirty="0">
                <a:cs typeface="Calibri"/>
              </a:rPr>
              <a:t>TA23 tulee ylittymään ylläolevien asioiden vuoksi. Ensi vuoteen tehty mittavia korjausliikkeitä mm. </a:t>
            </a:r>
            <a:r>
              <a:rPr lang="fi-FI" sz="1200" err="1">
                <a:cs typeface="Calibri"/>
              </a:rPr>
              <a:t>Hlöstörakenteen</a:t>
            </a:r>
            <a:r>
              <a:rPr lang="fi-FI" sz="1200" dirty="0">
                <a:cs typeface="Calibri"/>
              </a:rPr>
              <a:t> muutoksia, oman toiminnan käyttöasteen nosto.</a:t>
            </a:r>
            <a:endParaRPr lang="fi-FI" sz="12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D52CBC9-D273-021B-92DE-05A3DE7263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260" y="436563"/>
            <a:ext cx="5819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8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1FC618-4CC7-29B2-8371-E7A793A88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503363"/>
            <a:ext cx="5218113" cy="3660775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90451" y="912694"/>
            <a:ext cx="514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latin typeface="+mj-lt"/>
                <a:cs typeface="Calibri" panose="020F0502020204030204" pitchFamily="34" charset="0"/>
              </a:rPr>
              <a:t>Terveyspalveluiden vastuualue</a:t>
            </a:r>
          </a:p>
        </p:txBody>
      </p:sp>
      <p:sp>
        <p:nvSpPr>
          <p:cNvPr id="10" name="Sisällön paikkamerkki 1"/>
          <p:cNvSpPr txBox="1">
            <a:spLocks/>
          </p:cNvSpPr>
          <p:nvPr/>
        </p:nvSpPr>
        <p:spPr>
          <a:xfrm>
            <a:off x="6331527" y="1769713"/>
            <a:ext cx="5346470" cy="43983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>
                <a:cs typeface="Calibri" panose="020F0502020204030204" pitchFamily="34" charset="0"/>
              </a:rPr>
              <a:t>Tähän lyhyesti olennaiset poikkeamat toimintatuotoissa ja –kuluissa toimialueella ja vastuualueilla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000" dirty="0">
                <a:cs typeface="Calibri"/>
              </a:rPr>
              <a:t>Osa laskutuksesta on tehty aivan loppuvuodesta, suunniteltuihin tuottoihin ei näiden toteutuessakaan todennäköisesti päästä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800" dirty="0">
                <a:cs typeface="Calibri"/>
              </a:rPr>
              <a:t>Lääkäripulasta ja toimintojen muuttumisesta johtuen laskutettavia suoritteita ei ole niin paljon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000" dirty="0">
                <a:cs typeface="Calibri"/>
              </a:rPr>
              <a:t>On epäselvää onko muiden hyvinvointialueiden laskutukseen budjetoitu aiempaa kuntien välistä laskutusta</a:t>
            </a:r>
            <a:endParaRPr lang="fi-FI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000">
                <a:cs typeface="Calibri"/>
              </a:rPr>
              <a:t>Lääkäripula vaikeuttaa toimintaa, ostopalveluilla on turvattu palveluita</a:t>
            </a:r>
            <a:endParaRPr lang="fi-FI" sz="1000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000" dirty="0">
                <a:cs typeface="Calibri"/>
              </a:rPr>
              <a:t>"Aineet, tarvikkeet, tavarat" terveyspalveluiden osuus tuli yllätyksenä, toteumaa ei ole ollut mahdollista seurata</a:t>
            </a:r>
          </a:p>
          <a:p>
            <a:endParaRPr lang="fi-FI" sz="1400">
              <a:cs typeface="Calibri" panose="020F0502020204030204" pitchFamily="34" charset="0"/>
            </a:endParaRPr>
          </a:p>
          <a:p>
            <a:r>
              <a:rPr lang="fi-FI" sz="1400">
                <a:cs typeface="Calibri" panose="020F0502020204030204" pitchFamily="34" charset="0"/>
              </a:rPr>
              <a:t>Tähän lyhyesti toimenpiteet talousarvion tuloksen saavuttamiseksi toimialueella ja vastuualueilla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000" dirty="0">
                <a:cs typeface="Calibri"/>
              </a:rPr>
              <a:t>Aineet, tarvikkeet ja tavarat –budjetointi ja seuranta tarvitaan, jotta käyttöön voi puuttua</a:t>
            </a:r>
            <a:endParaRPr lang="fi-FI" sz="1000" dirty="0">
              <a:cs typeface="Calibri" panose="020F050202020403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000" dirty="0">
                <a:cs typeface="Calibri"/>
              </a:rPr>
              <a:t>Myyntituottojen budjetointi pitää muuttaa realistisemmaksi</a:t>
            </a:r>
            <a:endParaRPr lang="fi-FI" sz="1000" dirty="0">
              <a:cs typeface="Calibri" panose="020F050202020403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000" dirty="0">
                <a:cs typeface="Calibri"/>
              </a:rPr>
              <a:t>Ostopalveluja puretaan mahdollisuuksien mukaan, osa aiemmin ostetuista palveluista on saatu siirrettyä omaksi toiminnaksi (</a:t>
            </a:r>
            <a:r>
              <a:rPr lang="fi-FI" sz="1000" dirty="0" err="1">
                <a:cs typeface="Calibri"/>
              </a:rPr>
              <a:t>elektrofysiologiset</a:t>
            </a:r>
            <a:r>
              <a:rPr lang="fi-FI" sz="1000" dirty="0">
                <a:cs typeface="Calibri"/>
              </a:rPr>
              <a:t> tutkimukset)</a:t>
            </a:r>
            <a:endParaRPr lang="fi-FI" sz="10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  <a:p>
            <a:endParaRPr lang="fi-FI" sz="140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>
              <a:cs typeface="Calibri" panose="020F050202020403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658377B-4848-2BCE-19B6-43DEB8A957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260" y="436563"/>
            <a:ext cx="5819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693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apohjat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ata yle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3.xml><?xml version="1.0" encoding="utf-8"?>
<a:theme xmlns:a="http://schemas.openxmlformats.org/drawingml/2006/main" name="Sat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4.xml><?xml version="1.0" encoding="utf-8"?>
<a:theme xmlns:a="http://schemas.openxmlformats.org/drawingml/2006/main" name="Sat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5.xml><?xml version="1.0" encoding="utf-8"?>
<a:theme xmlns:a="http://schemas.openxmlformats.org/drawingml/2006/main" name="Sat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123CF8C41C3B543A71D09C86FDD17B1" ma:contentTypeVersion="5" ma:contentTypeDescription="Luo uusi asiakirja." ma:contentTypeScope="" ma:versionID="2e32e8df84362d1dd52d14a94d9855f0">
  <xsd:schema xmlns:xsd="http://www.w3.org/2001/XMLSchema" xmlns:xs="http://www.w3.org/2001/XMLSchema" xmlns:p="http://schemas.microsoft.com/office/2006/metadata/properties" xmlns:ns2="fa39041d-4903-4f8e-b86c-7653468c2648" xmlns:ns3="ca6577de-bcfa-49d3-acb1-42f8c7ac9d8a" targetNamespace="http://schemas.microsoft.com/office/2006/metadata/properties" ma:root="true" ma:fieldsID="ebaf5c0563c0cd2aca885ebeef672384" ns2:_="" ns3:_="">
    <xsd:import namespace="fa39041d-4903-4f8e-b86c-7653468c2648"/>
    <xsd:import namespace="ca6577de-bcfa-49d3-acb1-42f8c7ac9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9041d-4903-4f8e-b86c-7653468c2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577de-bcfa-49d3-acb1-42f8c7ac9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a6577de-bcfa-49d3-acb1-42f8c7ac9d8a">
      <UserInfo>
        <DisplayName>Piia Nurminen</DisplayName>
        <AccountId>152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B930BC-CCE5-4D01-9E6F-368099A7802C}">
  <ds:schemaRefs>
    <ds:schemaRef ds:uri="ca6577de-bcfa-49d3-acb1-42f8c7ac9d8a"/>
    <ds:schemaRef ds:uri="fa39041d-4903-4f8e-b86c-7653468c26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8F4410-605F-4F46-A6C2-43E5FDCAF2A9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ca6577de-bcfa-49d3-acb1-42f8c7ac9d8a"/>
    <ds:schemaRef ds:uri="http://purl.org/dc/terms/"/>
    <ds:schemaRef ds:uri="http://purl.org/dc/elements/1.1/"/>
    <ds:schemaRef ds:uri="http://schemas.microsoft.com/office/infopath/2007/PartnerControls"/>
    <ds:schemaRef ds:uri="fa39041d-4903-4f8e-b86c-7653468c2648"/>
  </ds:schemaRefs>
</ds:datastoreItem>
</file>

<file path=customXml/itemProps3.xml><?xml version="1.0" encoding="utf-8"?>
<ds:datastoreItem xmlns:ds="http://schemas.openxmlformats.org/officeDocument/2006/customXml" ds:itemID="{17774F7B-7FF9-435A-AFF4-133C853E3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0</TotalTime>
  <Words>806</Words>
  <Application>Microsoft Office PowerPoint</Application>
  <PresentationFormat>Laajakuva</PresentationFormat>
  <Paragraphs>99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Strategiapohjat</vt:lpstr>
      <vt:lpstr>Sata yleinen</vt:lpstr>
      <vt:lpstr>Sata Sote/Vihrea</vt:lpstr>
      <vt:lpstr>Sata Pelastus/Punainen</vt:lpstr>
      <vt:lpstr>Sata Hallinto/Sininen</vt:lpstr>
      <vt:lpstr>Talouskatsaus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Metsälä</dc:creator>
  <cp:lastModifiedBy>Aija Valo</cp:lastModifiedBy>
  <cp:revision>175</cp:revision>
  <dcterms:created xsi:type="dcterms:W3CDTF">2023-04-14T04:42:43Z</dcterms:created>
  <dcterms:modified xsi:type="dcterms:W3CDTF">2024-01-12T08:24:33Z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0x0101003123CF8C41C3B543A71D09C86FDD17B1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2023-04-14T04:42:43Z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f1fc3d0a-ee56-4f33-ab7c-c77444ca1078</vt:lpwstr>
  </property>
  <property fmtid="{D5CDD505-2E9C-101B-9397-08002B2CF9AE}" pid="8" name="MSIP_Label_defa4170-0d19-0005-0004-bc88714345d2_ActionId">
    <vt:lpwstr>8a4ed892-9205-46d9-9721-66d6f4079a8a</vt:lpwstr>
  </property>
  <property fmtid="{D5CDD505-2E9C-101B-9397-08002B2CF9AE}" pid="9" name="MSIP_Label_defa4170-0d19-0005-0004-bc88714345d2_ContentBits">
    <vt:lpwstr>0</vt:lpwstr>
  </property>
</Properties>
</file>